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5" r:id="rId2"/>
    <p:sldId id="257" r:id="rId3"/>
    <p:sldId id="274" r:id="rId4"/>
    <p:sldId id="258" r:id="rId5"/>
    <p:sldId id="259" r:id="rId6"/>
    <p:sldId id="261" r:id="rId7"/>
    <p:sldId id="260" r:id="rId8"/>
    <p:sldId id="262" r:id="rId9"/>
    <p:sldId id="263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ia bez názvu" id="{EB31F455-831B-4D5C-A3E1-D21B2854F6C6}">
          <p14:sldIdLst>
            <p14:sldId id="275"/>
            <p14:sldId id="257"/>
            <p14:sldId id="274"/>
            <p14:sldId id="258"/>
            <p14:sldId id="259"/>
            <p14:sldId id="261"/>
            <p14:sldId id="260"/>
            <p14:sldId id="262"/>
            <p14:sldId id="263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99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4296006186581964"/>
          <c:y val="6.66154136741888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Čo robia deti 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F1B-4C72-B4E7-05678E06C2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4FA-4666-9BC3-EE27F7A946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F1B-4C72-B4E7-05678E06C28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F1B-4C72-B4E7-05678E06C289}"/>
              </c:ext>
            </c:extLst>
          </c:dPt>
          <c:cat>
            <c:strRef>
              <c:f>Hárok1!$A$2:$A$5</c:f>
              <c:strCache>
                <c:ptCount val="2"/>
                <c:pt idx="0">
                  <c:v>Neviem</c:v>
                </c:pt>
                <c:pt idx="1">
                  <c:v>Viem</c:v>
                </c:pt>
              </c:strCache>
            </c:strRef>
          </c:cat>
          <c:val>
            <c:numRef>
              <c:f>Hárok1!$B$2:$B$5</c:f>
              <c:numCache>
                <c:formatCode>General</c:formatCode>
                <c:ptCount val="4"/>
                <c:pt idx="0">
                  <c:v>42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FA-4666-9BC3-EE27F7A94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ebp"/><Relationship Id="rId2" Type="http://schemas.openxmlformats.org/officeDocument/2006/relationships/image" Target="../media/image12.webp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web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ebp"/><Relationship Id="rId2" Type="http://schemas.openxmlformats.org/officeDocument/2006/relationships/image" Target="../media/image15.webp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web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ebp"/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795C4-07A7-24A1-8DE9-0C78A754B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B2DBF5-D86A-9D83-4B6E-0305D6081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7889" y="1187670"/>
            <a:ext cx="8676222" cy="3200400"/>
          </a:xfrm>
        </p:spPr>
        <p:txBody>
          <a:bodyPr/>
          <a:lstStyle/>
          <a:p>
            <a:r>
              <a:rPr lang="sk-SK" dirty="0"/>
              <a:t>„Ako rozumne využívať digitálne nástroje vo výchove detí“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C6C0726-EDE5-7B01-F274-3DD25A51E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864" y="4269612"/>
            <a:ext cx="2884050" cy="906517"/>
          </a:xfrm>
        </p:spPr>
        <p:txBody>
          <a:bodyPr/>
          <a:lstStyle/>
          <a:p>
            <a:r>
              <a:rPr lang="sk-SK" dirty="0"/>
              <a:t>Mgr. Juraj Janček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DC577E0-DCFC-71E9-FA6A-7A8DF2CD0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39" y="4763813"/>
            <a:ext cx="2846632" cy="906517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B8B0EEE2-651A-8E7E-513E-D786E4A9B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666" y="4744988"/>
            <a:ext cx="2188586" cy="1993287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4B7AC12E-504B-14CD-BCDD-26EE7EAE9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34" y="5719515"/>
            <a:ext cx="2240909" cy="90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41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9B059-60A5-FC28-B021-C6306B7DC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9873AE79-6000-1D2E-167A-8ED06C4FF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699" y="100682"/>
            <a:ext cx="11912301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 sz="2800" dirty="0"/>
          </a:p>
          <a:p>
            <a:r>
              <a:rPr lang="sk-SK" sz="2800" b="1" dirty="0"/>
              <a:t>Ako komunikovať s deťmi o digitálnych technológiách</a:t>
            </a:r>
          </a:p>
          <a:p>
            <a:endParaRPr lang="sk-SK" b="1" dirty="0"/>
          </a:p>
          <a:p>
            <a:r>
              <a:rPr lang="sk-SK" b="1" dirty="0"/>
              <a:t>Pre deti 3–5 rokov:</a:t>
            </a:r>
            <a:br>
              <a:rPr lang="sk-SK" dirty="0"/>
            </a:br>
            <a:r>
              <a:rPr lang="sk-SK" dirty="0"/>
              <a:t>– Používajte jednoduchý a zrozumiteľný jazyk.</a:t>
            </a:r>
            <a:br>
              <a:rPr lang="sk-SK" dirty="0"/>
            </a:br>
            <a:r>
              <a:rPr lang="sk-SK" dirty="0"/>
              <a:t>– Vysvetlite, prečo sú stanovené obmedzenia a prečo je dôležitá </a:t>
            </a:r>
            <a:r>
              <a:rPr lang="sk-SK" dirty="0" err="1"/>
              <a:t>offline</a:t>
            </a:r>
            <a:r>
              <a:rPr lang="sk-SK" dirty="0"/>
              <a:t> hra.</a:t>
            </a:r>
          </a:p>
          <a:p>
            <a:endParaRPr lang="sk-SK" b="1" dirty="0"/>
          </a:p>
          <a:p>
            <a:r>
              <a:rPr lang="sk-SK" b="1" dirty="0"/>
              <a:t>Pre deti 6–10 rokov:</a:t>
            </a:r>
            <a:br>
              <a:rPr lang="sk-SK" dirty="0"/>
            </a:br>
            <a:r>
              <a:rPr lang="sk-SK" dirty="0"/>
              <a:t>– Vedzte otvorené rozhovory o bezpečnosti na internete (ochrana osobných údajov, komunikácia s cudzími).</a:t>
            </a:r>
            <a:br>
              <a:rPr lang="sk-SK" dirty="0"/>
            </a:br>
            <a:r>
              <a:rPr lang="sk-SK" dirty="0"/>
              <a:t>– Podporujte kritické myslenie a schopnosť rozlišovať fakty od fikcie.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850AD0B-1223-35E9-8AC1-0D6DCA51B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9144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0C1A0211-F61A-6160-F93A-D525DC809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751" y="3517504"/>
            <a:ext cx="3239814" cy="3239814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2244CB1E-4E3F-ED88-1EA6-505CEF4C8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59" y="3517504"/>
            <a:ext cx="3239814" cy="3239814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0F83E066-F3AB-E244-3406-243B23C8F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218" y="3517504"/>
            <a:ext cx="3239814" cy="323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3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219DE-32FF-09C3-18A1-0DAB69BA4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86D70A90-9A2F-5230-E719-68A0B7AAD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698" y="-299814"/>
            <a:ext cx="11912301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 sz="2800" dirty="0"/>
          </a:p>
          <a:p>
            <a:r>
              <a:rPr lang="sk-SK" sz="2800" b="1" dirty="0"/>
              <a:t>Praktické odporúčania pre rodičov</a:t>
            </a:r>
          </a:p>
          <a:p>
            <a:endParaRPr lang="sk-SK" sz="1200" dirty="0"/>
          </a:p>
          <a:p>
            <a:r>
              <a:rPr lang="sk-SK" sz="2000" b="1" dirty="0"/>
              <a:t>Vytvorte jasné pravidlá </a:t>
            </a:r>
            <a:r>
              <a:rPr lang="sk-SK" sz="1600" dirty="0"/>
              <a:t>– stanovte časové limity a digitálne zóny v domácnosti.</a:t>
            </a:r>
          </a:p>
          <a:p>
            <a:pPr>
              <a:buFont typeface="Arial" panose="020B0604020202020204" pitchFamily="34" charset="0"/>
              <a:buChar char="•"/>
            </a:pPr>
            <a:endParaRPr lang="sk-SK" sz="1600" dirty="0"/>
          </a:p>
          <a:p>
            <a:r>
              <a:rPr lang="sk-SK" sz="2000" b="1" dirty="0"/>
              <a:t>Spoločné využívanie technológií </a:t>
            </a:r>
            <a:r>
              <a:rPr lang="sk-SK" sz="1600" dirty="0"/>
              <a:t>– sledujte vzdelávacie videá a hrajte interaktívne hry spoločne.</a:t>
            </a:r>
          </a:p>
          <a:p>
            <a:pPr>
              <a:buFont typeface="Arial" panose="020B0604020202020204" pitchFamily="34" charset="0"/>
              <a:buChar char="•"/>
            </a:pPr>
            <a:endParaRPr lang="sk-SK" sz="1600" dirty="0"/>
          </a:p>
          <a:p>
            <a:r>
              <a:rPr lang="sk-SK" sz="2000" b="1" dirty="0"/>
              <a:t>Podporujte </a:t>
            </a:r>
            <a:r>
              <a:rPr lang="sk-SK" sz="2000" b="1" dirty="0" err="1"/>
              <a:t>offline</a:t>
            </a:r>
            <a:r>
              <a:rPr lang="sk-SK" sz="2000" b="1" dirty="0"/>
              <a:t> aktivity </a:t>
            </a:r>
            <a:r>
              <a:rPr lang="sk-SK" sz="1600" dirty="0"/>
              <a:t>– venujte sa športu, tvorivým hrám, čítaniu a pobytu v prírode.</a:t>
            </a:r>
          </a:p>
          <a:p>
            <a:pPr>
              <a:buFont typeface="Arial" panose="020B0604020202020204" pitchFamily="34" charset="0"/>
              <a:buChar char="•"/>
            </a:pPr>
            <a:endParaRPr lang="sk-SK" sz="1600" dirty="0"/>
          </a:p>
          <a:p>
            <a:r>
              <a:rPr lang="sk-SK" sz="2000" b="1" dirty="0"/>
              <a:t>Nastavte digitálnu hygienu </a:t>
            </a:r>
            <a:r>
              <a:rPr lang="sk-SK" sz="1600" dirty="0"/>
              <a:t>– obmedzte používanie zariadení pred spaním a počas jedla.</a:t>
            </a:r>
          </a:p>
          <a:p>
            <a:r>
              <a:rPr lang="sk-SK" sz="2000" b="1" dirty="0"/>
              <a:t>Buďte príkladom </a:t>
            </a:r>
            <a:r>
              <a:rPr lang="sk-SK" sz="1600" dirty="0"/>
              <a:t>– modelujte zodpovedné používanie technológií</a:t>
            </a:r>
            <a:r>
              <a:rPr lang="sk-SK" sz="2800" dirty="0"/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9A92634-18AC-E6BF-5F19-501B8CD93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9144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DCFDA1CA-BB1E-B6AE-4555-A71F9D8BD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1" y="3292366"/>
            <a:ext cx="3376448" cy="3376448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B2F54C11-8463-5C3A-7291-A6539F8CB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510" y="3544614"/>
            <a:ext cx="3124200" cy="3124200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70EE32F1-A73C-A077-FCC8-632AB7190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219" y="3544614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37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230232-7C3B-01F2-5EA8-58678F989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16748"/>
            <a:ext cx="9905998" cy="1905000"/>
          </a:xfrm>
        </p:spPr>
        <p:txBody>
          <a:bodyPr>
            <a:noAutofit/>
          </a:bodyPr>
          <a:lstStyle/>
          <a:p>
            <a:r>
              <a:rPr lang="sk-SK" sz="2800" b="1" dirty="0"/>
              <a:t>Kľúčové štatistiky</a:t>
            </a:r>
            <a:br>
              <a:rPr lang="sk-SK" sz="1800" dirty="0"/>
            </a:br>
            <a:br>
              <a:rPr lang="sk-SK" sz="1800" dirty="0"/>
            </a:br>
            <a:r>
              <a:rPr lang="sk-SK" sz="1800" dirty="0"/>
              <a:t>Pripájanie na internet prostredníctvom mobilu, notebooku alebo stolového počítača (%)</a:t>
            </a:r>
            <a:br>
              <a:rPr lang="sk-SK" sz="1800" dirty="0"/>
            </a:br>
            <a:br>
              <a:rPr lang="sk-SK" sz="1800" dirty="0"/>
            </a:br>
            <a:r>
              <a:rPr lang="sk-SK" sz="1800" dirty="0"/>
              <a:t>Až 42 % rodičov nevie, čo ich deti robia online.</a:t>
            </a:r>
            <a:br>
              <a:rPr lang="sk-SK" sz="1800" dirty="0"/>
            </a:br>
            <a:r>
              <a:rPr lang="sk-SK" sz="1800" dirty="0"/>
              <a:t>Až 90 % rodín trávi spoločný čas sledovaním televízie.</a:t>
            </a:r>
          </a:p>
        </p:txBody>
      </p:sp>
      <p:graphicFrame>
        <p:nvGraphicFramePr>
          <p:cNvPr id="9" name="Zástupný objekt pre obsah 8">
            <a:extLst>
              <a:ext uri="{FF2B5EF4-FFF2-40B4-BE49-F238E27FC236}">
                <a16:creationId xmlns:a16="http://schemas.microsoft.com/office/drawing/2014/main" id="{A7E8F467-9AFB-81FB-CDF3-3EBD392798E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63943974"/>
              </p:ext>
            </p:extLst>
          </p:nvPr>
        </p:nvGraphicFramePr>
        <p:xfrm>
          <a:off x="8140199" y="1269248"/>
          <a:ext cx="2647019" cy="1582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9" name="Obrázok 38">
            <a:extLst>
              <a:ext uri="{FF2B5EF4-FFF2-40B4-BE49-F238E27FC236}">
                <a16:creationId xmlns:a16="http://schemas.microsoft.com/office/drawing/2014/main" id="{AE9F09D4-ACE8-5401-244F-F7241EFC6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86" y="2963418"/>
            <a:ext cx="6222097" cy="3776262"/>
          </a:xfrm>
          <a:prstGeom prst="rect">
            <a:avLst/>
          </a:prstGeom>
        </p:spPr>
      </p:pic>
      <p:pic>
        <p:nvPicPr>
          <p:cNvPr id="41" name="Obrázok 40">
            <a:extLst>
              <a:ext uri="{FF2B5EF4-FFF2-40B4-BE49-F238E27FC236}">
                <a16:creationId xmlns:a16="http://schemas.microsoft.com/office/drawing/2014/main" id="{56D33D2E-DEDD-6122-F441-7FB564D84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2572" y="2958910"/>
            <a:ext cx="4642274" cy="378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3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7BD85-E586-7B80-B395-0EABCA978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78985B38-C5EC-329B-A18C-00A547F2E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F1DD2408-DBCE-1048-54EC-5CABD93AD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896" y="333576"/>
            <a:ext cx="9643032" cy="619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65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5FFDCD03-FB71-24E9-923A-32446B2B4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866900"/>
            <a:ext cx="9905999" cy="3124199"/>
          </a:xfrm>
        </p:spPr>
        <p:txBody>
          <a:bodyPr>
            <a:noAutofit/>
          </a:bodyPr>
          <a:lstStyle/>
          <a:p>
            <a:r>
              <a:rPr lang="sk-SK" sz="2400" b="1" dirty="0"/>
              <a:t>Výskumy projektu EU </a:t>
            </a:r>
            <a:r>
              <a:rPr lang="sk-SK" sz="2400" b="1" dirty="0" err="1"/>
              <a:t>Kids</a:t>
            </a:r>
            <a:r>
              <a:rPr lang="sk-SK" sz="2400" b="1" dirty="0"/>
              <a:t> Online ukazujú, že s vekom sa online správanie detí výrazne mení:</a:t>
            </a:r>
            <a:br>
              <a:rPr lang="sk-SK" sz="1800" b="1" dirty="0"/>
            </a:br>
            <a:br>
              <a:rPr lang="sk-SK" sz="1800" dirty="0"/>
            </a:br>
            <a:r>
              <a:rPr lang="sk-SK" sz="1800" b="1" dirty="0"/>
              <a:t>Deti vo veku 9–11 rokov:</a:t>
            </a:r>
            <a:br>
              <a:rPr lang="sk-SK" sz="1800" dirty="0"/>
            </a:br>
            <a:r>
              <a:rPr lang="sk-SK" sz="1800" dirty="0"/>
              <a:t>Sú prevažne pod prísnym dohľadom rodičov a ich online aktivity sú často limitované na vzdelávacie a zábavné hry.</a:t>
            </a:r>
            <a:br>
              <a:rPr lang="sk-SK" sz="1800" dirty="0"/>
            </a:br>
            <a:r>
              <a:rPr lang="sk-SK" sz="1800" dirty="0"/>
              <a:t>Používajú internet skôr ako nástroj na učenie sa, pričom riziká, ako </a:t>
            </a:r>
            <a:r>
              <a:rPr lang="sk-SK" sz="1800" dirty="0" err="1"/>
              <a:t>kyberšikana</a:t>
            </a:r>
            <a:r>
              <a:rPr lang="sk-SK" sz="1800" dirty="0"/>
              <a:t> či nevhodný obsah, sú menej výrazné.</a:t>
            </a:r>
            <a:br>
              <a:rPr lang="sk-SK" sz="1800" dirty="0"/>
            </a:br>
            <a:br>
              <a:rPr lang="sk-SK" sz="1800" dirty="0"/>
            </a:br>
            <a:r>
              <a:rPr lang="sk-SK" sz="1800" b="1" dirty="0"/>
              <a:t>Deti vo veku 12–14 rokov:</a:t>
            </a:r>
            <a:br>
              <a:rPr lang="sk-SK" sz="1800" dirty="0"/>
            </a:br>
            <a:r>
              <a:rPr lang="sk-SK" sz="1800" dirty="0"/>
              <a:t>Začínajú preberať väčšiu nezávislosť, aktívnejšie používajú sociálne siete a komunikujú so spolužiakmi.</a:t>
            </a:r>
            <a:br>
              <a:rPr lang="sk-SK" sz="1800" dirty="0"/>
            </a:br>
            <a:r>
              <a:rPr lang="sk-SK" sz="1800" dirty="0"/>
              <a:t>Postupne sa zvyšuje ich expozícia rizikám, hoci v porovnaní s najstaršou skupinou sú tieto riziká ešte relatívne nižšie.</a:t>
            </a:r>
            <a:br>
              <a:rPr lang="sk-SK" sz="1800" dirty="0"/>
            </a:br>
            <a:br>
              <a:rPr lang="sk-SK" sz="1800" dirty="0"/>
            </a:br>
            <a:r>
              <a:rPr lang="sk-SK" sz="1800" b="1" dirty="0"/>
              <a:t>Deti vo veku 15–17 rokov:</a:t>
            </a:r>
            <a:br>
              <a:rPr lang="sk-SK" sz="1800" dirty="0"/>
            </a:br>
            <a:r>
              <a:rPr lang="sk-SK" sz="1800" dirty="0"/>
              <a:t>Dosahujú najvyššiu úroveň samostatnosti v online prostredí – často vytvárajú vlastný obsah a intenzívne komunikujú na sociálnych sieťach.</a:t>
            </a:r>
            <a:br>
              <a:rPr lang="sk-SK" sz="1800" dirty="0"/>
            </a:br>
            <a:r>
              <a:rPr lang="sk-SK" sz="1800" dirty="0"/>
              <a:t>Sú viac vystavené rizikám, ako je </a:t>
            </a:r>
            <a:r>
              <a:rPr lang="sk-SK" sz="1800" dirty="0" err="1"/>
              <a:t>kyberšikana</a:t>
            </a:r>
            <a:r>
              <a:rPr lang="sk-SK" sz="1800" dirty="0"/>
              <a:t>, nevhodné obsahy a kontakt s cudzími osobami, čo vyžaduje väčšiu pozornosť k vzdelávaniu o bezpečnosti na internete a rozvoju kritického myslenia</a:t>
            </a:r>
            <a:r>
              <a:rPr lang="sk-SK" sz="1400" dirty="0"/>
              <a:t>.</a:t>
            </a:r>
            <a:br>
              <a:rPr lang="sk-SK" sz="1400" dirty="0"/>
            </a:br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2581988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33178DC0-4CEA-A4BE-4037-12A07967F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698" y="537706"/>
            <a:ext cx="11912301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Digitálne technológie a ich vplyv na deti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Pozitívne dopady: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k-SK" altLang="sk-SK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Rozvoj kognitívnych zručností:</a:t>
            </a:r>
            <a:br>
              <a:rPr kumimoji="0" lang="sk-SK" altLang="sk-SK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kumimoji="0" lang="sk-SK" altLang="sk-SK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Digitálne hry a interaktívne aplikácie podporujú rozvoj logického myslenia a kreativity.</a:t>
            </a:r>
            <a:br>
              <a:rPr kumimoji="0" lang="sk-SK" altLang="sk-SK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kumimoji="0" lang="sk-SK" altLang="sk-SK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Deti sa učia riešiť problémy pomocou experimentovania a </a:t>
            </a:r>
            <a:r>
              <a:rPr kumimoji="0" lang="sk-SK" altLang="sk-SK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spätnoväzbových</a:t>
            </a:r>
            <a:r>
              <a:rPr kumimoji="0" lang="sk-SK" altLang="sk-SK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mechanizmov v aplikáciách.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k-SK" altLang="sk-SK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k-SK" altLang="sk-SK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Jazykové a komunikačné schopnosti:</a:t>
            </a:r>
            <a:br>
              <a:rPr kumimoji="0" lang="sk-SK" altLang="sk-SK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kumimoji="0" lang="sk-SK" altLang="sk-SK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Aplikácie a vzdelávacie programy často zahŕňajú príbehy, interaktívne čítanie a dialógy, čo zlepšuje jazykové zručnosti a slovnú zásobu.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k-SK" altLang="sk-SK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k-SK" altLang="sk-SK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Individuálne vzdelávanie:</a:t>
            </a:r>
            <a:br>
              <a:rPr kumimoji="0" lang="sk-SK" altLang="sk-SK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kumimoji="0" lang="sk-SK" altLang="sk-SK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Digitálne nástroje umožňujú prispôsobiť tempo a obsah vzdelávania individuálnym potrebám dieťaťa.</a:t>
            </a:r>
            <a:br>
              <a:rPr kumimoji="0" lang="sk-SK" altLang="sk-SK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kumimoji="0" lang="sk-SK" altLang="sk-SK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Možnosť opakovania obsahu a získavania okamžitej spätnej väzby podporuje sebadôveru a motiváciu.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k-SK" altLang="sk-SK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k-SK" altLang="sk-SK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Prístup k obrovskému množstvu informácií:</a:t>
            </a:r>
            <a:br>
              <a:rPr kumimoji="0" lang="sk-SK" altLang="sk-SK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kumimoji="0" lang="sk-SK" altLang="sk-SK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Internet poskytuje neobmedzený prístup k vzdelávacím materiálom a zdrojom, čo môže podporiť zvedavosť a celoživotné učenie.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0B02F43-3648-6201-6AD3-2FCF0B315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9144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7332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6BCE7-0E3E-261A-07C8-F02420443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142821B0-585A-0C11-86A1-82A655D7E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698" y="483463"/>
            <a:ext cx="11912301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Digitálne technológie a ich vplyv na deti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Pozitívne dopady: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C2A9DF5-0318-0B72-ECCC-E53C87B93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9144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87162EA0-C19C-A0AE-C9EE-0B1586863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421" y="1019504"/>
            <a:ext cx="5586248" cy="558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21FDF-D75A-5730-4428-18697DD77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83719B5-E8DC-E371-9F23-A09D69BBA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698" y="537706"/>
            <a:ext cx="11912301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Digitálne technológie a ich vplyv na deti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Negatívne dopady: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k-SK" altLang="sk-SK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k-SK" altLang="sk-SK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Nadmerná stimulácia a preťaženie informáciami:</a:t>
            </a:r>
            <a:br>
              <a:rPr kumimoji="0" lang="sk-SK" altLang="sk-SK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kumimoji="0" lang="sk-SK" altLang="sk-SK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Príliš veľa digitálnych podnetov môže viesť k zníženiu schopnosti sústredenia a preťaženiu mozgu.</a:t>
            </a:r>
            <a:br>
              <a:rPr kumimoji="0" lang="sk-SK" altLang="sk-SK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kumimoji="0" lang="sk-SK" altLang="sk-SK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Deti môžu strácať pozornosť na tradičné formy učenia, ako je čítanie alebo osobná interakcia.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k-SK" altLang="sk-SK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k-SK" altLang="sk-SK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Zhoršenie kvality spánku:</a:t>
            </a:r>
            <a:br>
              <a:rPr kumimoji="0" lang="sk-SK" altLang="sk-SK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kumimoji="0" lang="sk-SK" altLang="sk-SK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Veľký čas strávený pred obrazovkou, najmä pred spaním, môže narušiť </a:t>
            </a:r>
            <a:r>
              <a:rPr kumimoji="0" lang="sk-SK" altLang="sk-SK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cirkadiánny</a:t>
            </a:r>
            <a:r>
              <a:rPr kumimoji="0" lang="sk-SK" altLang="sk-SK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rytmus, čo má negatívny dopad na kvalitu spánku. Jasné modré svetlo, ktoré vyžarujú obrazovky mobilov, potláča tvorbu </a:t>
            </a:r>
            <a:r>
              <a:rPr kumimoji="0" lang="sk-SK" altLang="sk-SK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melatonínu</a:t>
            </a:r>
            <a:r>
              <a:rPr kumimoji="0" lang="sk-SK" altLang="sk-SK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hormónu, ktorý signalizuje telu, že je čas na spánok.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k-SK" altLang="sk-SK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k-SK" altLang="sk-SK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Riziko závislosti a nevhodného obsahu:</a:t>
            </a:r>
            <a:br>
              <a:rPr kumimoji="0" lang="sk-SK" altLang="sk-SK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kumimoji="0" lang="sk-SK" altLang="sk-SK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Deti, ktoré strávia príliš veľa času online, môžu mať problémy s reguláciou emócií a sociálnou interakciou v reálnom živote.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k-SK" altLang="sk-SK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k-SK" altLang="sk-SK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Obmedzenie tradičných sociálnych interakcií:</a:t>
            </a:r>
            <a:br>
              <a:rPr kumimoji="0" lang="sk-SK" altLang="sk-SK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kumimoji="0" lang="sk-SK" altLang="sk-SK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Nadmerné využívanie digitálnych technológií môže viesť k zníženiu osobných stretnutí a interakcií, čo môže ovplyvniť emocionálny a sociálny rozvoj.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09E6562-10B3-8B6C-1122-1A5434D17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9144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4132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09627-B39C-EDB6-C24F-D1EEBC5C3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1196DB5F-5F78-535A-EABD-F1AC6582A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698" y="420415"/>
            <a:ext cx="11912301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Digitálne technológie a ich vplyv na deti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Negatívne dopady: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k-SK" altLang="sk-SK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3728065-75FA-1049-D2D7-AADB32450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9144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328EA64A-E517-AE93-5A24-E5426503AA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24" t="2728" r="655"/>
          <a:stretch/>
        </p:blipFill>
        <p:spPr>
          <a:xfrm>
            <a:off x="613520" y="1581661"/>
            <a:ext cx="4743548" cy="4855924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BB9D4CC8-2FF0-5410-F63E-1C43A586A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655" y="1581661"/>
            <a:ext cx="4855924" cy="485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23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82117-CBD7-CEA3-5A40-A96D36BE5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1B454332-AFDD-2F06-4552-CF2C25676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699" y="637894"/>
            <a:ext cx="11912301" cy="51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sk-SK" sz="2800" b="1" dirty="0"/>
              <a:t>Odporúčaný čas pred obrazovkou podľa veku</a:t>
            </a:r>
          </a:p>
          <a:p>
            <a:endParaRPr lang="sk-SK" sz="2800" dirty="0"/>
          </a:p>
          <a:p>
            <a:r>
              <a:rPr lang="sk-SK" b="1" dirty="0"/>
              <a:t>0–2 roky:</a:t>
            </a:r>
            <a:br>
              <a:rPr lang="sk-SK" dirty="0"/>
            </a:br>
            <a:r>
              <a:rPr lang="sk-SK" dirty="0"/>
              <a:t>Deti mladšie ako 2 roky by mali byť vystavené obrazovkám len veľmi obmedzene – najmä len pre </a:t>
            </a:r>
            <a:r>
              <a:rPr lang="sk-SK" dirty="0" err="1"/>
              <a:t>videohovory</a:t>
            </a:r>
            <a:r>
              <a:rPr lang="sk-SK" dirty="0"/>
              <a:t> so staršími, napríklad s rodičmi, starými rodičmi.</a:t>
            </a:r>
            <a:br>
              <a:rPr lang="sk-SK" dirty="0"/>
            </a:br>
            <a:r>
              <a:rPr lang="sk-SK" b="1" dirty="0"/>
              <a:t>Americká pediatrická asociácia (AAP) odporúča minimalizovať alebo úplne vyhnúť sa obrazovkám u detí mladších ako 2 roky.</a:t>
            </a:r>
            <a:br>
              <a:rPr lang="sk-SK" dirty="0"/>
            </a:br>
            <a:endParaRPr lang="sk-SK" dirty="0"/>
          </a:p>
          <a:p>
            <a:r>
              <a:rPr lang="sk-SK" b="1" dirty="0"/>
              <a:t>3–5 rokov:</a:t>
            </a:r>
            <a:br>
              <a:rPr lang="sk-SK" dirty="0"/>
            </a:br>
            <a:r>
              <a:rPr lang="sk-SK" dirty="0"/>
              <a:t>Pre deti vo veku 3 až 5 rokov odporúča AAP, aby čas pred obrazovkou bol obmedzený na maximálne 1 hodinu denne kvalitného, vzdelávacieho obsahu.</a:t>
            </a:r>
            <a:br>
              <a:rPr lang="sk-SK" dirty="0"/>
            </a:br>
            <a:endParaRPr lang="sk-SK" dirty="0"/>
          </a:p>
          <a:p>
            <a:r>
              <a:rPr lang="sk-SK" b="1" dirty="0"/>
              <a:t>6–10 rokov:</a:t>
            </a:r>
            <a:br>
              <a:rPr lang="sk-SK" dirty="0"/>
            </a:br>
            <a:r>
              <a:rPr lang="sk-SK" dirty="0"/>
              <a:t>U detí vo veku 6 až 10 rokov je dôležité, aby rodičia stanovili konzistentné limity a zabezpečili, že čas strávený pred obrazovkou bude vyvážený s fyzickou aktivitou, sociálnou interakciou a inými </a:t>
            </a:r>
            <a:r>
              <a:rPr lang="sk-SK" dirty="0" err="1"/>
              <a:t>offline</a:t>
            </a:r>
            <a:r>
              <a:rPr lang="sk-SK" dirty="0"/>
              <a:t> aktivitami - čas pred obrazovkou 1–2 hodiny denne.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747D046-052C-748A-1786-C577DD909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9144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D2180F92-E4C4-8F03-54C8-8E66DEC91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5102" y="577460"/>
            <a:ext cx="2911092" cy="92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485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eťk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TM03457485[[fn=Sieťka]]</Template>
  <TotalTime>379</TotalTime>
  <Words>821</Words>
  <Application>Microsoft Office PowerPoint</Application>
  <PresentationFormat>Širokouhlá</PresentationFormat>
  <Paragraphs>51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Sieťka</vt:lpstr>
      <vt:lpstr>„Ako rozumne využívať digitálne nástroje vo výchove detí“</vt:lpstr>
      <vt:lpstr>Kľúčové štatistiky  Pripájanie na internet prostredníctvom mobilu, notebooku alebo stolového počítača (%)  Až 42 % rodičov nevie, čo ich deti robia online. Až 90 % rodín trávi spoločný čas sledovaním televízie.</vt:lpstr>
      <vt:lpstr>Prezentácia programu PowerPoint</vt:lpstr>
      <vt:lpstr>Výskumy projektu EU Kids Online ukazujú, že s vekom sa online správanie detí výrazne mení:  Deti vo veku 9–11 rokov: Sú prevažne pod prísnym dohľadom rodičov a ich online aktivity sú často limitované na vzdelávacie a zábavné hry. Používajú internet skôr ako nástroj na učenie sa, pričom riziká, ako kyberšikana či nevhodný obsah, sú menej výrazné.  Deti vo veku 12–14 rokov: Začínajú preberať väčšiu nezávislosť, aktívnejšie používajú sociálne siete a komunikujú so spolužiakmi. Postupne sa zvyšuje ich expozícia rizikám, hoci v porovnaní s najstaršou skupinou sú tieto riziká ešte relatívne nižšie.  Deti vo veku 15–17 rokov: Dosahujú najvyššiu úroveň samostatnosti v online prostredí – často vytvárajú vlastný obsah a intenzívne komunikujú na sociálnych sieťach. Sú viac vystavené rizikám, ako je kyberšikana, nevhodné obsahy a kontakt s cudzími osobami, čo vyžaduje väčšiu pozornosť k vzdelávaniu o bezpečnosti na internete a rozvoju kritického myslenia.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Janček Juraj</dc:creator>
  <cp:lastModifiedBy>Janček Juraj</cp:lastModifiedBy>
  <cp:revision>6</cp:revision>
  <dcterms:created xsi:type="dcterms:W3CDTF">2025-02-24T09:31:44Z</dcterms:created>
  <dcterms:modified xsi:type="dcterms:W3CDTF">2025-03-20T11:08:40Z</dcterms:modified>
</cp:coreProperties>
</file>